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2" r:id="rId3"/>
    <p:sldId id="270" r:id="rId4"/>
    <p:sldId id="274" r:id="rId5"/>
    <p:sldId id="257" r:id="rId6"/>
    <p:sldId id="258" r:id="rId7"/>
    <p:sldId id="259" r:id="rId8"/>
    <p:sldId id="267" r:id="rId9"/>
    <p:sldId id="264" r:id="rId10"/>
    <p:sldId id="275" r:id="rId11"/>
    <p:sldId id="284" r:id="rId12"/>
    <p:sldId id="268" r:id="rId13"/>
    <p:sldId id="276" r:id="rId14"/>
    <p:sldId id="260" r:id="rId15"/>
    <p:sldId id="285" r:id="rId16"/>
    <p:sldId id="277" r:id="rId17"/>
    <p:sldId id="278" r:id="rId18"/>
    <p:sldId id="279" r:id="rId19"/>
    <p:sldId id="280" r:id="rId20"/>
    <p:sldId id="261" r:id="rId21"/>
    <p:sldId id="262" r:id="rId22"/>
    <p:sldId id="269" r:id="rId23"/>
    <p:sldId id="263" r:id="rId24"/>
    <p:sldId id="265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00A6B-0350-47F6-BCAD-2C9EAEAE01F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BFAFD1C-1B9E-4287-8EBB-BAF4FB1BE856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Терморегуляцияға гуморальды факторлар, ең алдымен қалқанша безінің гормондары (тироксин және т. б.) және бүйрек үсті безінің гормондары (адреналин және т.б.) қатысады.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19429-97AA-4B42-BFF9-6C00AA961BFB}" type="parTrans" cxnId="{F164CCD7-4334-4F84-8B53-385D40285B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B2E85-EFB0-42ED-9E8C-54CEE3B1FF94}" type="sibTrans" cxnId="{F164CCD7-4334-4F84-8B53-385D40285B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5755E-B2E5-4664-930F-511BF26AF519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Сыртқы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ортаның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температурасы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төмендеген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кезде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қандағы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тироксин мен адреналин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өседі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гормондар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әсерімен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бірге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тотығу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процестерін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күшейтеді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осылайша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ағзада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болатын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мөлшерін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арттырады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ABAE2-8EFD-44D8-8E5E-AE33047C23AF}" type="parTrans" cxnId="{F51A8D17-510D-417D-8FA3-3A17F424A9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C6333-5887-42C6-B08B-4BD4439958A6}" type="sibTrans" cxnId="{F51A8D17-510D-417D-8FA3-3A17F424A9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6C7A3-F31C-48E3-B820-930BFE0EF71A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Адреналин, сонымен қатар, перифериялық тамырларды тарылтады, бұл жылу берудің одан әрі төмендеуіне әкеледі.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186A7-54DC-43DB-A958-7385D876EBB2}" type="parTrans" cxnId="{1282A34D-5E97-4744-B574-C2032C6B5EA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10AC3-4872-4B28-9B69-FA74D9D41CEA}" type="sibTrans" cxnId="{1282A34D-5E97-4744-B574-C2032C6B5EA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2AB29-3A23-45C6-931C-1F23CB220E32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Осылайша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қоршаған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ортаның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температурасы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төмендеген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кезде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гуморальды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механизмдер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қосылады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түзудің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айтарлықтай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күшеюіне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берудің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азаюына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әкеледі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соның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нәтижесінде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осы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жағдайларда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температурасы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тұрақты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болып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қалады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DBD0B-2637-461D-A0C0-A95E4B214CD8}" type="parTrans" cxnId="{CD48756A-F6ED-4ADA-898F-642BA4A030A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9D756-B4DB-4C34-BE91-627D1A61533B}" type="sibTrans" cxnId="{CD48756A-F6ED-4ADA-898F-642BA4A030A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0B3E5-348B-4993-8A4D-540C9D494A31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Қоршаған ортаның температурасы жоғарылаған кезде жоғарыда қарастырылған процестер қарама-қарсы сипатқа ие.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0AAF7-08EA-4F1A-8030-DC49B8CF76B1}" type="parTrans" cxnId="{04842399-00B7-4346-970B-D638602549C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8E7FD-28FB-4ABB-9FC0-2EE1EE50FB00}" type="sibTrans" cxnId="{04842399-00B7-4346-970B-D638602549C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159A8-995E-4D40-9A86-D291C69BF0A6}" type="pres">
      <dgm:prSet presAssocID="{BE600A6B-0350-47F6-BCAD-2C9EAEAE01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8A5C8C-7C4F-43C5-9E44-6D74B1A322FC}" type="pres">
      <dgm:prSet presAssocID="{BE600A6B-0350-47F6-BCAD-2C9EAEAE01F9}" presName="Name1" presStyleCnt="0"/>
      <dgm:spPr/>
    </dgm:pt>
    <dgm:pt modelId="{5B408E77-88CB-485B-B912-B443CF32A20C}" type="pres">
      <dgm:prSet presAssocID="{BE600A6B-0350-47F6-BCAD-2C9EAEAE01F9}" presName="cycle" presStyleCnt="0"/>
      <dgm:spPr/>
    </dgm:pt>
    <dgm:pt modelId="{A9FE8624-A501-459D-AA8E-1C4C4528F894}" type="pres">
      <dgm:prSet presAssocID="{BE600A6B-0350-47F6-BCAD-2C9EAEAE01F9}" presName="srcNode" presStyleLbl="node1" presStyleIdx="0" presStyleCnt="5"/>
      <dgm:spPr/>
    </dgm:pt>
    <dgm:pt modelId="{CE76B3FD-215E-4BF5-9F35-49A36DEABD46}" type="pres">
      <dgm:prSet presAssocID="{BE600A6B-0350-47F6-BCAD-2C9EAEAE01F9}" presName="conn" presStyleLbl="parChTrans1D2" presStyleIdx="0" presStyleCnt="1"/>
      <dgm:spPr/>
      <dgm:t>
        <a:bodyPr/>
        <a:lstStyle/>
        <a:p>
          <a:endParaRPr lang="ru-RU"/>
        </a:p>
      </dgm:t>
    </dgm:pt>
    <dgm:pt modelId="{72AFF09C-D6E7-4990-B701-3063F91D62DE}" type="pres">
      <dgm:prSet presAssocID="{BE600A6B-0350-47F6-BCAD-2C9EAEAE01F9}" presName="extraNode" presStyleLbl="node1" presStyleIdx="0" presStyleCnt="5"/>
      <dgm:spPr/>
    </dgm:pt>
    <dgm:pt modelId="{A03B1988-F057-4466-9917-76DE1881BAFC}" type="pres">
      <dgm:prSet presAssocID="{BE600A6B-0350-47F6-BCAD-2C9EAEAE01F9}" presName="dstNode" presStyleLbl="node1" presStyleIdx="0" presStyleCnt="5"/>
      <dgm:spPr/>
    </dgm:pt>
    <dgm:pt modelId="{58B50806-F75B-4ABC-B710-CC739737D363}" type="pres">
      <dgm:prSet presAssocID="{3BFAFD1C-1B9E-4287-8EBB-BAF4FB1BE85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DD9C4-7CE8-4FEC-85E8-7691827244E9}" type="pres">
      <dgm:prSet presAssocID="{3BFAFD1C-1B9E-4287-8EBB-BAF4FB1BE856}" presName="accent_1" presStyleCnt="0"/>
      <dgm:spPr/>
    </dgm:pt>
    <dgm:pt modelId="{59B5934C-5F2D-4AF4-88FB-028576664356}" type="pres">
      <dgm:prSet presAssocID="{3BFAFD1C-1B9E-4287-8EBB-BAF4FB1BE856}" presName="accentRepeatNode" presStyleLbl="solidFgAcc1" presStyleIdx="0" presStyleCnt="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A1A4F38-B0CA-4DB2-922C-20C5C63B0B2A}" type="pres">
      <dgm:prSet presAssocID="{F2C5755E-B2E5-4664-930F-511BF26AF519}" presName="text_2" presStyleLbl="node1" presStyleIdx="1" presStyleCnt="5" custScaleY="108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DBD5D-37D3-409C-99BF-68DA2D966418}" type="pres">
      <dgm:prSet presAssocID="{F2C5755E-B2E5-4664-930F-511BF26AF519}" presName="accent_2" presStyleCnt="0"/>
      <dgm:spPr/>
    </dgm:pt>
    <dgm:pt modelId="{A012B792-397E-429C-A170-30F97735C627}" type="pres">
      <dgm:prSet presAssocID="{F2C5755E-B2E5-4664-930F-511BF26AF519}" presName="accentRepeatNode" presStyleLbl="solidFgAcc1" presStyleIdx="1" presStyleCnt="5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D65B662-3A26-47AE-BEE4-32D2CBFD8985}" type="pres">
      <dgm:prSet presAssocID="{1976C7A3-F31C-48E3-B820-930BFE0EF71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F4BE-DDB6-4F48-8CBB-1E8AF95199DD}" type="pres">
      <dgm:prSet presAssocID="{1976C7A3-F31C-48E3-B820-930BFE0EF71A}" presName="accent_3" presStyleCnt="0"/>
      <dgm:spPr/>
    </dgm:pt>
    <dgm:pt modelId="{FB244687-2E25-49DC-A922-C8AB57DB82E5}" type="pres">
      <dgm:prSet presAssocID="{1976C7A3-F31C-48E3-B820-930BFE0EF71A}" presName="accentRepeatNode" presStyleLbl="solidFgAcc1" presStyleIdx="2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C1F1D6CE-F792-4F09-BCE4-7321984E1E2B}" type="pres">
      <dgm:prSet presAssocID="{4FD2AB29-3A23-45C6-931C-1F23CB220E32}" presName="text_4" presStyleLbl="node1" presStyleIdx="3" presStyleCnt="5" custScaleY="141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2086A-3DF4-40E6-8AAD-5B8F3E1263D2}" type="pres">
      <dgm:prSet presAssocID="{4FD2AB29-3A23-45C6-931C-1F23CB220E32}" presName="accent_4" presStyleCnt="0"/>
      <dgm:spPr/>
    </dgm:pt>
    <dgm:pt modelId="{01E2AA34-9F00-477E-AF2B-A777957BE403}" type="pres">
      <dgm:prSet presAssocID="{4FD2AB29-3A23-45C6-931C-1F23CB220E32}" presName="accentRepeatNode" presStyleLbl="solidFgAcc1" presStyleIdx="3" presStyleCnt="5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C090478-5EDD-475E-9D8B-EDF8089062C5}" type="pres">
      <dgm:prSet presAssocID="{4310B3E5-348B-4993-8A4D-540C9D494A3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75CB4-A82E-45DE-AA84-CAEB1072E9D1}" type="pres">
      <dgm:prSet presAssocID="{4310B3E5-348B-4993-8A4D-540C9D494A31}" presName="accent_5" presStyleCnt="0"/>
      <dgm:spPr/>
    </dgm:pt>
    <dgm:pt modelId="{80180D95-B86A-48EF-B1DF-33728469A08D}" type="pres">
      <dgm:prSet presAssocID="{4310B3E5-348B-4993-8A4D-540C9D494A31}" presName="accentRepeatNode" presStyleLbl="solidFgAcc1" presStyleIdx="4" presStyleCnt="5"/>
      <dgm:spPr>
        <a:solidFill>
          <a:srgbClr val="92D050"/>
        </a:solidFill>
      </dgm:spPr>
      <dgm:t>
        <a:bodyPr/>
        <a:lstStyle/>
        <a:p>
          <a:endParaRPr lang="ru-RU"/>
        </a:p>
      </dgm:t>
    </dgm:pt>
  </dgm:ptLst>
  <dgm:cxnLst>
    <dgm:cxn modelId="{FD651322-E249-4300-AC94-91E1D0922F16}" type="presOf" srcId="{BE600A6B-0350-47F6-BCAD-2C9EAEAE01F9}" destId="{48E159A8-995E-4D40-9A86-D291C69BF0A6}" srcOrd="0" destOrd="0" presId="urn:microsoft.com/office/officeart/2008/layout/VerticalCurvedList"/>
    <dgm:cxn modelId="{5D7E3104-7639-48A2-9C8C-0EFB6FC68B48}" type="presOf" srcId="{1976C7A3-F31C-48E3-B820-930BFE0EF71A}" destId="{7D65B662-3A26-47AE-BEE4-32D2CBFD8985}" srcOrd="0" destOrd="0" presId="urn:microsoft.com/office/officeart/2008/layout/VerticalCurvedList"/>
    <dgm:cxn modelId="{04842399-00B7-4346-970B-D638602549CA}" srcId="{BE600A6B-0350-47F6-BCAD-2C9EAEAE01F9}" destId="{4310B3E5-348B-4993-8A4D-540C9D494A31}" srcOrd="4" destOrd="0" parTransId="{C060AAF7-08EA-4F1A-8030-DC49B8CF76B1}" sibTransId="{B2D8E7FD-28FB-4ABB-9FC0-2EE1EE50FB00}"/>
    <dgm:cxn modelId="{CBE09C1E-3A8C-4923-B8C4-86C3CACEF0C8}" type="presOf" srcId="{F2C5755E-B2E5-4664-930F-511BF26AF519}" destId="{EA1A4F38-B0CA-4DB2-922C-20C5C63B0B2A}" srcOrd="0" destOrd="0" presId="urn:microsoft.com/office/officeart/2008/layout/VerticalCurvedList"/>
    <dgm:cxn modelId="{2296ADAC-370A-4B34-B5DC-59C28E567CFF}" type="presOf" srcId="{3BFAFD1C-1B9E-4287-8EBB-BAF4FB1BE856}" destId="{58B50806-F75B-4ABC-B710-CC739737D363}" srcOrd="0" destOrd="0" presId="urn:microsoft.com/office/officeart/2008/layout/VerticalCurvedList"/>
    <dgm:cxn modelId="{CD48756A-F6ED-4ADA-898F-642BA4A030A2}" srcId="{BE600A6B-0350-47F6-BCAD-2C9EAEAE01F9}" destId="{4FD2AB29-3A23-45C6-931C-1F23CB220E32}" srcOrd="3" destOrd="0" parTransId="{2D3DBD0B-2637-461D-A0C0-A95E4B214CD8}" sibTransId="{80A9D756-B4DB-4C34-BE91-627D1A61533B}"/>
    <dgm:cxn modelId="{83A611B9-E585-42FA-8EB0-CD7FA31E0D0B}" type="presOf" srcId="{4FD2AB29-3A23-45C6-931C-1F23CB220E32}" destId="{C1F1D6CE-F792-4F09-BCE4-7321984E1E2B}" srcOrd="0" destOrd="0" presId="urn:microsoft.com/office/officeart/2008/layout/VerticalCurvedList"/>
    <dgm:cxn modelId="{60BC2BB1-5132-4CD4-BA91-97EF419AE40A}" type="presOf" srcId="{4310B3E5-348B-4993-8A4D-540C9D494A31}" destId="{6C090478-5EDD-475E-9D8B-EDF8089062C5}" srcOrd="0" destOrd="0" presId="urn:microsoft.com/office/officeart/2008/layout/VerticalCurvedList"/>
    <dgm:cxn modelId="{F51A8D17-510D-417D-8FA3-3A17F424A92D}" srcId="{BE600A6B-0350-47F6-BCAD-2C9EAEAE01F9}" destId="{F2C5755E-B2E5-4664-930F-511BF26AF519}" srcOrd="1" destOrd="0" parTransId="{612ABAE2-8EFD-44D8-8E5E-AE33047C23AF}" sibTransId="{885C6333-5887-42C6-B08B-4BD4439958A6}"/>
    <dgm:cxn modelId="{A561C41D-DEDA-4D4C-AC74-3C925F3598F9}" type="presOf" srcId="{22CB2E85-EFB0-42ED-9E8C-54CEE3B1FF94}" destId="{CE76B3FD-215E-4BF5-9F35-49A36DEABD46}" srcOrd="0" destOrd="0" presId="urn:microsoft.com/office/officeart/2008/layout/VerticalCurvedList"/>
    <dgm:cxn modelId="{1282A34D-5E97-4744-B574-C2032C6B5EA2}" srcId="{BE600A6B-0350-47F6-BCAD-2C9EAEAE01F9}" destId="{1976C7A3-F31C-48E3-B820-930BFE0EF71A}" srcOrd="2" destOrd="0" parTransId="{3D1186A7-54DC-43DB-A958-7385D876EBB2}" sibTransId="{C1710AC3-4872-4B28-9B69-FA74D9D41CEA}"/>
    <dgm:cxn modelId="{F164CCD7-4334-4F84-8B53-385D40285BE1}" srcId="{BE600A6B-0350-47F6-BCAD-2C9EAEAE01F9}" destId="{3BFAFD1C-1B9E-4287-8EBB-BAF4FB1BE856}" srcOrd="0" destOrd="0" parTransId="{A0019429-97AA-4B42-BFF9-6C00AA961BFB}" sibTransId="{22CB2E85-EFB0-42ED-9E8C-54CEE3B1FF94}"/>
    <dgm:cxn modelId="{CB6C4984-0FFA-4263-9A50-A335CABCD862}" type="presParOf" srcId="{48E159A8-995E-4D40-9A86-D291C69BF0A6}" destId="{728A5C8C-7C4F-43C5-9E44-6D74B1A322FC}" srcOrd="0" destOrd="0" presId="urn:microsoft.com/office/officeart/2008/layout/VerticalCurvedList"/>
    <dgm:cxn modelId="{D0F1A84C-5DC4-4337-A3A8-1033FCABF373}" type="presParOf" srcId="{728A5C8C-7C4F-43C5-9E44-6D74B1A322FC}" destId="{5B408E77-88CB-485B-B912-B443CF32A20C}" srcOrd="0" destOrd="0" presId="urn:microsoft.com/office/officeart/2008/layout/VerticalCurvedList"/>
    <dgm:cxn modelId="{4E33D383-0C86-423C-8D7F-49EFF189B9C2}" type="presParOf" srcId="{5B408E77-88CB-485B-B912-B443CF32A20C}" destId="{A9FE8624-A501-459D-AA8E-1C4C4528F894}" srcOrd="0" destOrd="0" presId="urn:microsoft.com/office/officeart/2008/layout/VerticalCurvedList"/>
    <dgm:cxn modelId="{E8DF7652-AB92-49BA-AE22-95B66D1486D3}" type="presParOf" srcId="{5B408E77-88CB-485B-B912-B443CF32A20C}" destId="{CE76B3FD-215E-4BF5-9F35-49A36DEABD46}" srcOrd="1" destOrd="0" presId="urn:microsoft.com/office/officeart/2008/layout/VerticalCurvedList"/>
    <dgm:cxn modelId="{15A02055-0803-41F5-A0D4-0985C8660395}" type="presParOf" srcId="{5B408E77-88CB-485B-B912-B443CF32A20C}" destId="{72AFF09C-D6E7-4990-B701-3063F91D62DE}" srcOrd="2" destOrd="0" presId="urn:microsoft.com/office/officeart/2008/layout/VerticalCurvedList"/>
    <dgm:cxn modelId="{A1CDB16D-63BD-4A52-9A87-3AC2D20D074E}" type="presParOf" srcId="{5B408E77-88CB-485B-B912-B443CF32A20C}" destId="{A03B1988-F057-4466-9917-76DE1881BAFC}" srcOrd="3" destOrd="0" presId="urn:microsoft.com/office/officeart/2008/layout/VerticalCurvedList"/>
    <dgm:cxn modelId="{93B4A4BB-7180-43CD-B66C-99DEA599E638}" type="presParOf" srcId="{728A5C8C-7C4F-43C5-9E44-6D74B1A322FC}" destId="{58B50806-F75B-4ABC-B710-CC739737D363}" srcOrd="1" destOrd="0" presId="urn:microsoft.com/office/officeart/2008/layout/VerticalCurvedList"/>
    <dgm:cxn modelId="{C16C4F64-542F-4548-B7B5-D0D84CC0BF13}" type="presParOf" srcId="{728A5C8C-7C4F-43C5-9E44-6D74B1A322FC}" destId="{C6BDD9C4-7CE8-4FEC-85E8-7691827244E9}" srcOrd="2" destOrd="0" presId="urn:microsoft.com/office/officeart/2008/layout/VerticalCurvedList"/>
    <dgm:cxn modelId="{652FC0E9-1420-45E5-910F-7319C6607B38}" type="presParOf" srcId="{C6BDD9C4-7CE8-4FEC-85E8-7691827244E9}" destId="{59B5934C-5F2D-4AF4-88FB-028576664356}" srcOrd="0" destOrd="0" presId="urn:microsoft.com/office/officeart/2008/layout/VerticalCurvedList"/>
    <dgm:cxn modelId="{C1FB2F64-8374-4B25-9FC6-7FB4A73CE156}" type="presParOf" srcId="{728A5C8C-7C4F-43C5-9E44-6D74B1A322FC}" destId="{EA1A4F38-B0CA-4DB2-922C-20C5C63B0B2A}" srcOrd="3" destOrd="0" presId="urn:microsoft.com/office/officeart/2008/layout/VerticalCurvedList"/>
    <dgm:cxn modelId="{4AB9529F-1020-4E76-AC46-1ABB8932831D}" type="presParOf" srcId="{728A5C8C-7C4F-43C5-9E44-6D74B1A322FC}" destId="{707DBD5D-37D3-409C-99BF-68DA2D966418}" srcOrd="4" destOrd="0" presId="urn:microsoft.com/office/officeart/2008/layout/VerticalCurvedList"/>
    <dgm:cxn modelId="{11C99A8D-0C10-4392-B11C-D80691C5AB2B}" type="presParOf" srcId="{707DBD5D-37D3-409C-99BF-68DA2D966418}" destId="{A012B792-397E-429C-A170-30F97735C627}" srcOrd="0" destOrd="0" presId="urn:microsoft.com/office/officeart/2008/layout/VerticalCurvedList"/>
    <dgm:cxn modelId="{BE64AFEF-9B18-473F-B7DE-2BB52D838C68}" type="presParOf" srcId="{728A5C8C-7C4F-43C5-9E44-6D74B1A322FC}" destId="{7D65B662-3A26-47AE-BEE4-32D2CBFD8985}" srcOrd="5" destOrd="0" presId="urn:microsoft.com/office/officeart/2008/layout/VerticalCurvedList"/>
    <dgm:cxn modelId="{1C44761E-4E40-4819-8266-0F05E35B8BEC}" type="presParOf" srcId="{728A5C8C-7C4F-43C5-9E44-6D74B1A322FC}" destId="{8587F4BE-DDB6-4F48-8CBB-1E8AF95199DD}" srcOrd="6" destOrd="0" presId="urn:microsoft.com/office/officeart/2008/layout/VerticalCurvedList"/>
    <dgm:cxn modelId="{86701AD5-C03B-4AA4-885D-CD46D4935505}" type="presParOf" srcId="{8587F4BE-DDB6-4F48-8CBB-1E8AF95199DD}" destId="{FB244687-2E25-49DC-A922-C8AB57DB82E5}" srcOrd="0" destOrd="0" presId="urn:microsoft.com/office/officeart/2008/layout/VerticalCurvedList"/>
    <dgm:cxn modelId="{B70A6309-F334-42AE-9EDF-BE81E5BFAAD1}" type="presParOf" srcId="{728A5C8C-7C4F-43C5-9E44-6D74B1A322FC}" destId="{C1F1D6CE-F792-4F09-BCE4-7321984E1E2B}" srcOrd="7" destOrd="0" presId="urn:microsoft.com/office/officeart/2008/layout/VerticalCurvedList"/>
    <dgm:cxn modelId="{F835A09E-A674-4341-B904-FD1136602314}" type="presParOf" srcId="{728A5C8C-7C4F-43C5-9E44-6D74B1A322FC}" destId="{E232086A-3DF4-40E6-8AAD-5B8F3E1263D2}" srcOrd="8" destOrd="0" presId="urn:microsoft.com/office/officeart/2008/layout/VerticalCurvedList"/>
    <dgm:cxn modelId="{18F34645-DEA1-4BDE-9E87-3DC77FB51222}" type="presParOf" srcId="{E232086A-3DF4-40E6-8AAD-5B8F3E1263D2}" destId="{01E2AA34-9F00-477E-AF2B-A777957BE403}" srcOrd="0" destOrd="0" presId="urn:microsoft.com/office/officeart/2008/layout/VerticalCurvedList"/>
    <dgm:cxn modelId="{5BCF51C6-30A2-454F-A002-2727462BFC34}" type="presParOf" srcId="{728A5C8C-7C4F-43C5-9E44-6D74B1A322FC}" destId="{6C090478-5EDD-475E-9D8B-EDF8089062C5}" srcOrd="9" destOrd="0" presId="urn:microsoft.com/office/officeart/2008/layout/VerticalCurvedList"/>
    <dgm:cxn modelId="{40DB579D-E12A-46DD-AA5D-2EDD8D987782}" type="presParOf" srcId="{728A5C8C-7C4F-43C5-9E44-6D74B1A322FC}" destId="{4EF75CB4-A82E-45DE-AA84-CAEB1072E9D1}" srcOrd="10" destOrd="0" presId="urn:microsoft.com/office/officeart/2008/layout/VerticalCurvedList"/>
    <dgm:cxn modelId="{0F9DF38B-CF30-4756-A0AA-360D8C9DF1EC}" type="presParOf" srcId="{4EF75CB4-A82E-45DE-AA84-CAEB1072E9D1}" destId="{80180D95-B86A-48EF-B1DF-33728469A08D}" srcOrd="0" destOrd="0" presId="urn:microsoft.com/office/officeart/2008/layout/VerticalCurvedList"/>
  </dgm:cxnLst>
  <dgm:bg>
    <a:gradFill>
      <a:gsLst>
        <a:gs pos="34477">
          <a:srgbClr val="FFFF00"/>
        </a:gs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4208">
          <a:srgbClr val="92D050"/>
        </a:gs>
        <a:gs pos="100000">
          <a:srgbClr val="FFFF00"/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6B3FD-215E-4BF5-9F35-49A36DEABD46}">
      <dsp:nvSpPr>
        <dsp:cNvPr id="0" name=""/>
        <dsp:cNvSpPr/>
      </dsp:nvSpPr>
      <dsp:spPr>
        <a:xfrm>
          <a:off x="-7272623" y="-1111578"/>
          <a:ext cx="8654428" cy="8654428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50806-F75B-4ABC-B710-CC739737D363}">
      <dsp:nvSpPr>
        <dsp:cNvPr id="0" name=""/>
        <dsp:cNvSpPr/>
      </dsp:nvSpPr>
      <dsp:spPr>
        <a:xfrm>
          <a:off x="603288" y="401825"/>
          <a:ext cx="10939990" cy="8041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30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Терморегуляцияға гуморальды факторлар, ең алдымен қалқанша безінің гормондары (тироксин және т. б.) және бүйрек үсті безінің гормондары (адреналин және т.б.) қатысады.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288" y="401825"/>
        <a:ext cx="10939990" cy="804166"/>
      </dsp:txXfrm>
    </dsp:sp>
    <dsp:sp modelId="{59B5934C-5F2D-4AF4-88FB-028576664356}">
      <dsp:nvSpPr>
        <dsp:cNvPr id="0" name=""/>
        <dsp:cNvSpPr/>
      </dsp:nvSpPr>
      <dsp:spPr>
        <a:xfrm>
          <a:off x="100684" y="301305"/>
          <a:ext cx="1005207" cy="1005207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1A4F38-B0CA-4DB2-922C-20C5C63B0B2A}">
      <dsp:nvSpPr>
        <dsp:cNvPr id="0" name=""/>
        <dsp:cNvSpPr/>
      </dsp:nvSpPr>
      <dsp:spPr>
        <a:xfrm>
          <a:off x="1179530" y="1572667"/>
          <a:ext cx="10363748" cy="8742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30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Сыртқы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ортаның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температурасы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төмендеген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кезде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қандағы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тироксин мен адреналин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өседі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гормондар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әсерімен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бірге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тотығу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процестерін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күшейтеді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осылайша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ағзада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болатын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мөлшерін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арттырады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530" y="1572667"/>
        <a:ext cx="10363748" cy="874208"/>
      </dsp:txXfrm>
    </dsp:sp>
    <dsp:sp modelId="{A012B792-397E-429C-A170-30F97735C627}">
      <dsp:nvSpPr>
        <dsp:cNvPr id="0" name=""/>
        <dsp:cNvSpPr/>
      </dsp:nvSpPr>
      <dsp:spPr>
        <a:xfrm>
          <a:off x="676926" y="1507168"/>
          <a:ext cx="1005207" cy="1005207"/>
        </a:xfrm>
        <a:prstGeom prst="ellipse">
          <a:avLst/>
        </a:prstGeom>
        <a:solidFill>
          <a:srgbClr val="0070C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65B662-3A26-47AE-BEE4-32D2CBFD8985}">
      <dsp:nvSpPr>
        <dsp:cNvPr id="0" name=""/>
        <dsp:cNvSpPr/>
      </dsp:nvSpPr>
      <dsp:spPr>
        <a:xfrm>
          <a:off x="1356390" y="2813552"/>
          <a:ext cx="10186888" cy="8041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30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Адреналин, сонымен қатар, перифериялық тамырларды тарылтады, бұл жылу берудің одан әрі төмендеуіне әкеледі.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6390" y="2813552"/>
        <a:ext cx="10186888" cy="804166"/>
      </dsp:txXfrm>
    </dsp:sp>
    <dsp:sp modelId="{FB244687-2E25-49DC-A922-C8AB57DB82E5}">
      <dsp:nvSpPr>
        <dsp:cNvPr id="0" name=""/>
        <dsp:cNvSpPr/>
      </dsp:nvSpPr>
      <dsp:spPr>
        <a:xfrm>
          <a:off x="853786" y="2713031"/>
          <a:ext cx="1005207" cy="1005207"/>
        </a:xfrm>
        <a:prstGeom prst="ellipse">
          <a:avLst/>
        </a:prstGeom>
        <a:solidFill>
          <a:srgbClr val="FFFF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F1D6CE-F792-4F09-BCE4-7321984E1E2B}">
      <dsp:nvSpPr>
        <dsp:cNvPr id="0" name=""/>
        <dsp:cNvSpPr/>
      </dsp:nvSpPr>
      <dsp:spPr>
        <a:xfrm>
          <a:off x="1179530" y="3851847"/>
          <a:ext cx="10363748" cy="11393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30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Осылайша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қоршаған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ортаның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температурасы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төмендеген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кезде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гуморальды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механизмдер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қосылады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түзудің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айтарлықтай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күшеюіне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берудің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азаюына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әкеледі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соның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нәтижесінде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осы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жағдайларда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температурасы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тұрақты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болып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қалады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530" y="3851847"/>
        <a:ext cx="10363748" cy="1139302"/>
      </dsp:txXfrm>
    </dsp:sp>
    <dsp:sp modelId="{01E2AA34-9F00-477E-AF2B-A777957BE403}">
      <dsp:nvSpPr>
        <dsp:cNvPr id="0" name=""/>
        <dsp:cNvSpPr/>
      </dsp:nvSpPr>
      <dsp:spPr>
        <a:xfrm>
          <a:off x="676926" y="3918894"/>
          <a:ext cx="1005207" cy="1005207"/>
        </a:xfrm>
        <a:prstGeom prst="ellipse">
          <a:avLst/>
        </a:prstGeom>
        <a:solidFill>
          <a:srgbClr val="0070C0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090478-5EDD-475E-9D8B-EDF8089062C5}">
      <dsp:nvSpPr>
        <dsp:cNvPr id="0" name=""/>
        <dsp:cNvSpPr/>
      </dsp:nvSpPr>
      <dsp:spPr>
        <a:xfrm>
          <a:off x="603288" y="5225279"/>
          <a:ext cx="10939990" cy="8041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30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Қоршаған ортаның температурасы жоғарылаған кезде жоғарыда қарастырылған процестер қарама-қарсы сипатқа ие.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288" y="5225279"/>
        <a:ext cx="10939990" cy="804166"/>
      </dsp:txXfrm>
    </dsp:sp>
    <dsp:sp modelId="{80180D95-B86A-48EF-B1DF-33728469A08D}">
      <dsp:nvSpPr>
        <dsp:cNvPr id="0" name=""/>
        <dsp:cNvSpPr/>
      </dsp:nvSpPr>
      <dsp:spPr>
        <a:xfrm>
          <a:off x="100684" y="5124758"/>
          <a:ext cx="1005207" cy="1005207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9FE68-828D-47BC-8403-638150FC1A0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AD9A-532E-4A25-A7FD-B9E1C7787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08BD-7AB1-49BB-8F79-719356207F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AAD9A-532E-4A25-A7FD-B9E1C7787C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9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4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8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8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2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7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2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D2A8-D428-45DE-9548-19540AE4386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CE29-6EDA-429D-8C4D-18602494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9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93%D1%80%D0%B5%D0%BA_%D1%82%D1%96%D0%BB%D1%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6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1224" y="214291"/>
            <a:ext cx="7175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  <a:endParaRPr lang="kk-K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1313" y="2424552"/>
            <a:ext cx="253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Дәріс тақырыбы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65565" y="3009913"/>
            <a:ext cx="9102436" cy="1489422"/>
          </a:xfrm>
        </p:spPr>
        <p:txBody>
          <a:bodyPr>
            <a:normAutofit/>
          </a:bodyPr>
          <a:lstStyle/>
          <a:p>
            <a:pPr marL="182880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Терморегуляцияның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4431" y="5715017"/>
            <a:ext cx="209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Алматы, 2022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71399"/>
            <a:ext cx="2132555" cy="2148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514" y="-92878"/>
            <a:ext cx="2048675" cy="2070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32555" y="839537"/>
            <a:ext cx="8010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биотехналогия факультеті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Биофизика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биомедицина және нейроғылымдар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0837" y="4824608"/>
            <a:ext cx="2848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Абдрешов С.Н.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dic.academic.ru/pictures/enc_medicine/02923839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5" y="5117628"/>
            <a:ext cx="1662545" cy="17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1AF7D1D-9790-B142-81E7-DCE0D63E48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09800" y="354098"/>
            <a:ext cx="8077200" cy="81611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 механизмі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Технологии Nike, помогающие процессу терморегуляции те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5019"/>
            <a:ext cx="2796057" cy="21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313" y="1414123"/>
            <a:ext cx="111179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жиілейді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үдейді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тарылып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https://dic.academic.ru/pictures/enc_medicine/02923839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56" y="4671123"/>
            <a:ext cx="2690644" cy="21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589" y="487025"/>
            <a:ext cx="11454064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генерациясы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алмасудың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қарқындылығымен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анықталады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Метаболизмді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жоғарылату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азайту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түзілуін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реттеу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химиялық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терморегуляция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аталады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Ағзада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өндірілген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ортаға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берілмесе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қызып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кетуден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өледі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көбеюі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төмендеуі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асыратындарды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өзгерту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ретте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физиологиялық функциялар ре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тінде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белгілене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 физикалық терморегуляция.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Ағзада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түзілетін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жүйке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жүйесінің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трофикалық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қызметімен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анықталатын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мүшелердегі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деңгейіне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Жылудың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метаболизмі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қарқынды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жүретін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органдарда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қаңқа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бұлшықеттерінде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бездерде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негізінен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бауыр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бүйректе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түзіледі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Жылудың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сүйектерде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шеміршектерде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дәнекер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ұлпаларда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бөлінеді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5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445068"/>
            <a:ext cx="4669815" cy="5386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1543" y="99915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– 41,5˚С,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– 39˚С,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36˚С).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 – 0,3-тен 1 – 2 С-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10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0C061B6-803E-3942-A23F-06C7D6994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629" y="620687"/>
            <a:ext cx="10580914" cy="5330169"/>
          </a:xfr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тұрақтылығын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 мен жоғары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ғана жақсы дамыған. Мысалы,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адам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маймылға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ғана тән.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терлемейді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кемірушілер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терлейді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(мысалы,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кесіртке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жетілмеген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Сондықтан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болады. Адам қалыпты жағдайда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ішкі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30%-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нәтижесінде алады. </a:t>
            </a:r>
          </a:p>
        </p:txBody>
      </p:sp>
    </p:spTree>
    <p:extLst>
      <p:ext uri="{BB962C8B-B14F-4D97-AF65-F5344CB8AC3E}">
        <p14:creationId xmlns:p14="http://schemas.microsoft.com/office/powerpoint/2010/main" val="11661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mede.org/sait/content/Fiziologija_orlov_2009/23_files/m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5" y="4731657"/>
            <a:ext cx="5748180" cy="21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obolezny.ru/media/bolezny/gipergidroz/process-potootdeleniya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750626"/>
            <a:ext cx="2873829" cy="5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2800" y="348343"/>
            <a:ext cx="8476343" cy="41549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термореттеудің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қабықтарында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ОЖЖ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тітіркенуі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терморегуляция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орналасқан,ол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кезегінде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846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960" y="293591"/>
            <a:ext cx="114299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Жылулық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сәулелену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өткізгіштік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булану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қозғалысының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қозғалысының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жылдамдығын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арттырады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ірақ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ауаның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температурасы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буымен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қаныққан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салқындамайды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Демек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физикалық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терморегуляцияны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1)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қанның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ағуын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анықтайтын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жүрек-тамыр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Қан тамырлары тері, демек, терінің қоршаған ортаға бөлетін жылу мөлшері; 2) тыныс алу жүйесі, яғни өкпе вентиляциясының өзгеруі; 3) тер бездері қызметінің өзгеруі.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Жылу 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алмасу жүйке жүйесімен және гормондар арқылы реттеледі. елеулі маңызы бар шартты рефлекстер дене  бірнеше рет қыздырылған немесе салқындатылған ортаға.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Жүрек-тамыр 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жүйесі, тыныс алу және тер бездері функцияларындағы өзгерістер сыртқы сезім мүшелерінің тітіркенуімен және әсіресе қоршаған орта температурасының өзгеруімен тері рецепторларының тітіркенуімен, сондай-ақ жүйке ұштарының тітіркенуімен рефлексті түрде реттеледі. Ішкі ағзалар дене температурасының ауытқуы, физиологиялық механизмдер физикалық терморегуляция жүргізіледі олар мидың үлкен жарты шарлары,  аралық және жұлын болып табылады.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Физикалық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терморегуляцияға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қатысатын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органдардың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өзгертетін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гормондар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енген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алмасу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өзгереді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-8023" y="6233160"/>
            <a:ext cx="12192000" cy="62484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5257F7A-C53A-644B-AC26-82A2354A16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3099" y="601807"/>
            <a:ext cx="8028213" cy="753836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55410">
                <a:srgbClr val="92D05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895" y="4063684"/>
            <a:ext cx="87341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реттелініп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күйзелген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терморегуляция төтенше жағдайда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991544" y="1772816"/>
            <a:ext cx="3672408" cy="1224136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үйкелік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терморегуляция</a:t>
            </a:r>
            <a:endParaRPr lang="kk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247206" y="1772816"/>
            <a:ext cx="3672408" cy="1224136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терморегуляуция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4D9A053-9E94-684A-A0C7-4E35FE056E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54036" y="357868"/>
            <a:ext cx="7932964" cy="65586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34902-8047-2C46-A780-E84F8B845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87" y="357868"/>
            <a:ext cx="7445828" cy="5099872"/>
          </a:xfrm>
        </p:spPr>
        <p:txBody>
          <a:bodyPr>
            <a:noAutofit/>
          </a:bodyPr>
          <a:lstStyle/>
          <a:p>
            <a:pPr algn="just"/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темп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ратурасының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тәулік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киген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киімге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байланысты болады.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жұмыс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істеген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адамдардың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тұрады.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Спортшылардың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болып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ауытқиды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өзгеруіне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жағдай,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адамдардың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жүкті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байланысты.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22951"/>
          <a:stretch/>
        </p:blipFill>
        <p:spPr>
          <a:xfrm>
            <a:off x="452236" y="1131120"/>
            <a:ext cx="3600400" cy="42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74157DA-B5D7-BC4D-9FCA-EE430A90B04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33600" y="268741"/>
            <a:ext cx="8153399" cy="834118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Онтогенетикалық  механизмі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75BE4043-88B7-0D49-9AB9-3222317EF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43" y="4702629"/>
            <a:ext cx="3672408" cy="1966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8570" y="1161473"/>
            <a:ext cx="9593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терморегуляторлық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қабілетсіз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покилотермиялық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жануарлардағыдай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нәрестелердің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тетіктері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қоздырғыштарына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6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E67DFA9-F337-AE4C-BAB3-B4F35A08FE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35560" y="332657"/>
            <a:ext cx="8153400" cy="864053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 механизмі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D687E-72CA-3A4A-8242-C62CD8E99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3248" y="1259966"/>
            <a:ext cx="8398024" cy="15121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процестері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уақыт (күн, апта немесе ай ішінде)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қайталанатын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кернеулердің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әсерінен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дамитын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органдар мен функционалды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өзгеруіне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9788" y="2852936"/>
            <a:ext cx="842917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тропик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өмір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үшін,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жұмыс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жоғары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үшін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маңызды.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кезінде пайда болатын ең маңызды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артады.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ішкі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басталады.Осы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байланысты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жұмыс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төмендейді,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шамадан тыс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жиілеуінен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шеткергі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соққысынан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төмендеуімен байланысты,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CCA1E8B-EC51-294C-B892-355157C32B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87236" y="1060243"/>
            <a:ext cx="8153400" cy="736148"/>
          </a:xfrm>
        </p:spPr>
        <p:txBody>
          <a:bodyPr>
            <a:noAutofit/>
          </a:bodyPr>
          <a:lstStyle/>
          <a:p>
            <a:pPr algn="ctr"/>
            <a:r>
              <a:rPr lang="kk-KZ" sz="3200" b="1" i="1" dirty="0"/>
              <a:t>Жоспар: </a:t>
            </a:r>
            <a:endParaRPr lang="ru-RU" sz="3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6400" y="2205382"/>
            <a:ext cx="7578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 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Терморегуляция. </a:t>
            </a:r>
          </a:p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Бейімделудің онтогенетикалық механизмі </a:t>
            </a: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2148840" y="6324600"/>
            <a:ext cx="6751320" cy="5334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269781"/>
            <a:ext cx="11586949" cy="2768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афференттік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гипоталамус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жұлынның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осцилляторлық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тонусын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дірілін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азаюына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үстіңгі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://vmede.org/sait/content/Fiziologija_orlov_2009/23_files/m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04" y="2860414"/>
            <a:ext cx="6961779" cy="36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8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477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4208">
              <a:srgbClr val="92D05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123243"/>
              </p:ext>
            </p:extLst>
          </p:nvPr>
        </p:nvGraphicFramePr>
        <p:xfrm>
          <a:off x="292289" y="133301"/>
          <a:ext cx="11635854" cy="643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04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92576">
              <a:srgbClr val="FFFF00"/>
            </a:gs>
            <a:gs pos="75000">
              <a:schemeClr val="accent4">
                <a:lumMod val="0"/>
                <a:lumOff val="100000"/>
              </a:schemeClr>
            </a:gs>
            <a:gs pos="78355">
              <a:srgbClr val="FF5555"/>
            </a:gs>
            <a:gs pos="100000">
              <a:srgbClr val="FF0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steohondroz24.ru/800/600/https/image3.slideserve.com/6152057/slide19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2107"/>
          <a:stretch/>
        </p:blipFill>
        <p:spPr bwMode="auto">
          <a:xfrm>
            <a:off x="1138989" y="433136"/>
            <a:ext cx="9994232" cy="58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9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215190"/>
            <a:ext cx="11846257" cy="39610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изотермия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Гипертермия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жоғарлауы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40-41 °С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гипертермия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соққысы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Гипертермия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(тироксин,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гипоталамиялық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токсиндерге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сезімталдыққа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35-тен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дірілі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күшейтіледі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қызуы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наркозға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сезімталдықтың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әлсіреуі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қоздырғыштығының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қарқындылығының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баяулауы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455" t="35401" r="35595" b="38852"/>
          <a:stretch/>
        </p:blipFill>
        <p:spPr>
          <a:xfrm>
            <a:off x="2357010" y="4176216"/>
            <a:ext cx="7541668" cy="24838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48428" y="4568167"/>
            <a:ext cx="132363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7150" y="4398890"/>
            <a:ext cx="123226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44465" y="6290775"/>
            <a:ext cx="23706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 температура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4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338019"/>
            <a:ext cx="11532358" cy="60218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еткенде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өкпенің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желдетілуі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миоглобин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суықтың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дірілдің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ауысатындығына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36-тан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аздап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үйреніп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жаағдай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үнемді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Бейімделудің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генотиптік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төтенше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ысырап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резервтері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келтіріліп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икемді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үнемді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фенотиптік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64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477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4208">
              <a:srgbClr val="92D05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727" y="591787"/>
            <a:ext cx="111332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Бақылау және практикалық сабақтарға арналған сұрақтар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механизмдері дегеніміз 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Термореттелу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Терморегуляциялы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реттелу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механизмдері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эндокриндік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бездерің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патологиядағы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түсінік.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Терморегуляцияның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гуморальдық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ретулуі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618">
              <a:srgbClr val="FF0000"/>
            </a:gs>
            <a:gs pos="26351">
              <a:srgbClr val="FFFF00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7030A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560" y="0"/>
            <a:ext cx="9966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095500" y="1214439"/>
            <a:ext cx="8229600" cy="4168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k-KZ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Назарларыңызға </a:t>
            </a:r>
          </a:p>
          <a:p>
            <a:pPr algn="ctr" eaLnBrk="1" hangingPunct="1">
              <a:buFontTx/>
              <a:buNone/>
            </a:pPr>
            <a:endParaRPr lang="kk-KZ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рахмет!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4389120"/>
            <a:ext cx="2458192" cy="2468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28" y="4351654"/>
            <a:ext cx="2458192" cy="25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B29514C8-D363-E14D-BB0E-5E2FC380C587}"/>
              </a:ext>
            </a:extLst>
          </p:cNvPr>
          <p:cNvSpPr txBox="1">
            <a:spLocks/>
          </p:cNvSpPr>
          <p:nvPr/>
        </p:nvSpPr>
        <p:spPr>
          <a:xfrm>
            <a:off x="2045296" y="200116"/>
            <a:ext cx="8153400" cy="7728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45" y="1166520"/>
            <a:ext cx="716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Суық қандылар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пойкилогермдер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қандылар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гомаиотермділер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Ағзаларындағы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тұрғылықты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Адам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физикалық-химиялық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15244"/>
          <a:stretch/>
        </p:blipFill>
        <p:spPr>
          <a:xfrm>
            <a:off x="8229599" y="1787236"/>
            <a:ext cx="3657599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2802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D4FAE3CD-73A1-704C-8A45-9246120EDFCC}"/>
              </a:ext>
            </a:extLst>
          </p:cNvPr>
          <p:cNvSpPr txBox="1">
            <a:spLocks/>
          </p:cNvSpPr>
          <p:nvPr/>
        </p:nvSpPr>
        <p:spPr>
          <a:xfrm>
            <a:off x="2139846" y="252810"/>
            <a:ext cx="7824108" cy="7402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166244"/>
            <a:ext cx="78693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Терморегуляция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Терморегуляция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(гипоталамус)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FCE2D6-E913-E74C-8272-0227C0FE7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842655"/>
            <a:ext cx="2867892" cy="3806953"/>
          </a:xfrm>
          <a:prstGeom prst="rect">
            <a:avLst/>
          </a:prstGeom>
        </p:spPr>
      </p:pic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0" y="6230754"/>
            <a:ext cx="12192000" cy="617197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8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терморегуляция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рек тілі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рек тілі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5630" y="1722168"/>
            <a:ext cx="524074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 типтері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60" y="2559157"/>
            <a:ext cx="52407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Гомойотермді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59157"/>
            <a:ext cx="52407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Пойкилотермді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954" y="3380351"/>
            <a:ext cx="37748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Метобозизм деңгейі төмен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Экзотермия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(дене)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(орта)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(дене) тұрақсыз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4214" y="3380351"/>
            <a:ext cx="377483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Метобозизм деңгейі жоғары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Эндотермия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(дене)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(орта)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(дене) тұрақты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273" y="5276097"/>
            <a:ext cx="3563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Омыртқасыздар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Қосмекенділер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Бауырымен жоргалаушылар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9984" y="5276097"/>
            <a:ext cx="356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</a:p>
        </p:txBody>
      </p:sp>
      <p:cxnSp>
        <p:nvCxnSpPr>
          <p:cNvPr id="14" name="Прямая со стрелкой 13"/>
          <p:cNvCxnSpPr>
            <a:stCxn id="4" idx="1"/>
            <a:endCxn id="7" idx="0"/>
          </p:cNvCxnSpPr>
          <p:nvPr/>
        </p:nvCxnSpPr>
        <p:spPr>
          <a:xfrm flipH="1">
            <a:off x="2620370" y="1953001"/>
            <a:ext cx="855260" cy="606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5" idx="0"/>
          </p:cNvCxnSpPr>
          <p:nvPr/>
        </p:nvCxnSpPr>
        <p:spPr>
          <a:xfrm>
            <a:off x="8716370" y="1953001"/>
            <a:ext cx="855260" cy="606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>
            <a:off x="2620370" y="3020822"/>
            <a:ext cx="0" cy="359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9" idx="0"/>
          </p:cNvCxnSpPr>
          <p:nvPr/>
        </p:nvCxnSpPr>
        <p:spPr>
          <a:xfrm>
            <a:off x="9571630" y="3020822"/>
            <a:ext cx="0" cy="359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2374708" y="4777165"/>
            <a:ext cx="450375" cy="572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346441" y="4777165"/>
            <a:ext cx="450375" cy="57230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7" y="220958"/>
            <a:ext cx="1149141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Гомойотермиялық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изотермиясын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26" y="2306336"/>
            <a:ext cx="6900081" cy="35515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 түзу – химиялық терморегуляция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терморегуляция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ұлпалардағы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қарқындылықпен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экзотермиялық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8" name="Picture 4" descr="https://studfile.net/html/2706/977/html_RkZd5tGcvL.ZKlE/img-brda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46521"/>
            <a:ext cx="4735774" cy="50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5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55" y="1198433"/>
            <a:ext cx="5398826" cy="5659567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(радиация)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инфрақызыл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сәулеленудің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радиация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60% — дан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кондукция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жанасқан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жоғалады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Конвекция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Конвекция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Конвекция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қабығынан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755" y="169543"/>
            <a:ext cx="11772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терморегуляция.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терморегуляция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қайтарымын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.sportwiki.to/images/d/d1/Naglydnay_fiziologiya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1" y="1662457"/>
            <a:ext cx="6373505" cy="34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2920" y="518114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99264" y="5181140"/>
            <a:ext cx="134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9264" y="1198433"/>
            <a:ext cx="134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Конвекция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69214" y="5181140"/>
            <a:ext cx="934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6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slide.ru/img/thumbs/593686bb4be87f1268eee6e6b74d95c3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9" b="32356"/>
          <a:stretch/>
        </p:blipFill>
        <p:spPr bwMode="auto">
          <a:xfrm>
            <a:off x="1" y="1269242"/>
            <a:ext cx="12192000" cy="40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69" y="1842448"/>
            <a:ext cx="30843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 заттар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0613" y="1965559"/>
            <a:ext cx="216772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9209" y="479893"/>
            <a:ext cx="89109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292" y="5487304"/>
            <a:ext cx="10972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Денедегі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түрленуімен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айналатындығына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термодинамиканың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61" y="392609"/>
            <a:ext cx="11049001" cy="2514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files.school-collection.edu.ru/dlrstore/e3d85a18-3371-4b3c-a7a9-fd87efea2889/%5BBIO8_08-41%5D_%5BPD_05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26" y="2792495"/>
            <a:ext cx="4739184" cy="35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413" t="21036" r="62237" b="36241"/>
          <a:stretch/>
        </p:blipFill>
        <p:spPr>
          <a:xfrm>
            <a:off x="2301353" y="2678018"/>
            <a:ext cx="2953035" cy="34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7697" y="6232405"/>
            <a:ext cx="28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 рецепторы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768" y="6214135"/>
            <a:ext cx="284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 рецепторы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94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1831</Words>
  <Application>Microsoft Office PowerPoint</Application>
  <PresentationFormat>Широкоэкранный</PresentationFormat>
  <Paragraphs>113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Терморегуляцияның бейімделу механизмдері</vt:lpstr>
      <vt:lpstr>Презентация PowerPoint</vt:lpstr>
      <vt:lpstr>Презентация PowerPoint</vt:lpstr>
      <vt:lpstr>Презентация PowerPoint</vt:lpstr>
      <vt:lpstr> Жылу реттеу, терморегуляция (гр. therme – жылу және гр. regulo – реттеу) – қоршаған орта температурасының ауытқуына қарамастан адам, сүтқоректілер және құстардың дене температурасын тұрақты деңгейде сақтау қабілеті.</vt:lpstr>
      <vt:lpstr> Гомойотермиялық жануарлардың дене температурасын тұрақты деңгейде ұстау қабілеті екі өзара байланысты процестермен — жылу түзумен және жылу берумен қамтамасыз етіледі, олардың теңдігі ағзаның изотермиясын қамтамасыз етеді.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Терморегуляцияның бейімделу механизмдері</dc:title>
  <dc:creator>HP</dc:creator>
  <cp:lastModifiedBy>Serik Abdreshov</cp:lastModifiedBy>
  <cp:revision>40</cp:revision>
  <dcterms:created xsi:type="dcterms:W3CDTF">2022-11-13T20:29:29Z</dcterms:created>
  <dcterms:modified xsi:type="dcterms:W3CDTF">2022-12-01T12:24:48Z</dcterms:modified>
</cp:coreProperties>
</file>